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71" r:id="rId2"/>
    <p:sldId id="292" r:id="rId3"/>
    <p:sldId id="269" r:id="rId4"/>
    <p:sldId id="272" r:id="rId5"/>
    <p:sldId id="275" r:id="rId6"/>
    <p:sldId id="276"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D55A93D-5377-4041-2179-896D888C4B7B}" v="4" dt="2025-01-31T00:55:29.13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0248" autoAdjust="0"/>
  </p:normalViewPr>
  <p:slideViewPr>
    <p:cSldViewPr snapToGrid="0">
      <p:cViewPr varScale="1">
        <p:scale>
          <a:sx n="56" d="100"/>
          <a:sy n="56" d="100"/>
        </p:scale>
        <p:origin x="1714" y="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4BC964-EA81-40C1-B3FA-189628E48147}" type="datetimeFigureOut">
              <a:rPr lang="en-AU" smtClean="0"/>
              <a:t>26/02/2025</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CF2F9CF-FD9A-408C-A3DA-6E0BCA5330BF}" type="slidenum">
              <a:rPr lang="en-AU" smtClean="0"/>
              <a:t>‹#›</a:t>
            </a:fld>
            <a:endParaRPr lang="en-AU"/>
          </a:p>
        </p:txBody>
      </p:sp>
    </p:spTree>
    <p:extLst>
      <p:ext uri="{BB962C8B-B14F-4D97-AF65-F5344CB8AC3E}">
        <p14:creationId xmlns:p14="http://schemas.microsoft.com/office/powerpoint/2010/main" val="14455590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abc.net.au/gardening/factsheets/a-burning-question-fire/12395700"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youtube.com/watch?v=d-9hmEiH828&amp;embeds_referring_euri=https%3A%2F%2Fhubblecontent.osi.office.net%2F&amp;source_ve_path=Mjg2NjY"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9CF2F9CF-FD9A-408C-A3DA-6E0BCA5330BF}" type="slidenum">
              <a:rPr lang="en-AU" smtClean="0"/>
              <a:t>1</a:t>
            </a:fld>
            <a:endParaRPr lang="en-AU"/>
          </a:p>
        </p:txBody>
      </p:sp>
    </p:spTree>
    <p:extLst>
      <p:ext uri="{BB962C8B-B14F-4D97-AF65-F5344CB8AC3E}">
        <p14:creationId xmlns:p14="http://schemas.microsoft.com/office/powerpoint/2010/main" val="33944494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b="1" dirty="0">
                <a:cs typeface="Calibri"/>
              </a:rPr>
              <a:t>Ask the students if they have ever heard of ‘Aboriginal Cultural Burning’. Facilitate a short discussion about what they already know. Record key points on the board. </a:t>
            </a:r>
          </a:p>
          <a:p>
            <a:endParaRPr lang="en-AU" dirty="0"/>
          </a:p>
        </p:txBody>
      </p:sp>
      <p:sp>
        <p:nvSpPr>
          <p:cNvPr id="4" name="Slide Number Placeholder 3"/>
          <p:cNvSpPr>
            <a:spLocks noGrp="1"/>
          </p:cNvSpPr>
          <p:nvPr>
            <p:ph type="sldNum" sz="quarter" idx="5"/>
          </p:nvPr>
        </p:nvSpPr>
        <p:spPr/>
        <p:txBody>
          <a:bodyPr/>
          <a:lstStyle/>
          <a:p>
            <a:fld id="{9CF2F9CF-FD9A-408C-A3DA-6E0BCA5330BF}" type="slidenum">
              <a:rPr lang="en-AU" smtClean="0"/>
              <a:t>2</a:t>
            </a:fld>
            <a:endParaRPr lang="en-AU"/>
          </a:p>
        </p:txBody>
      </p:sp>
    </p:spTree>
    <p:extLst>
      <p:ext uri="{BB962C8B-B14F-4D97-AF65-F5344CB8AC3E}">
        <p14:creationId xmlns:p14="http://schemas.microsoft.com/office/powerpoint/2010/main" val="3874541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t>Provide each student a blank piece of A4 paper. Show them how to fold it into quarters. Instruct them to copy down the questions as shown on the slide. </a:t>
            </a:r>
            <a:endParaRPr lang="en-US" dirty="0"/>
          </a:p>
          <a:p>
            <a:endParaRPr lang="en-AU" dirty="0"/>
          </a:p>
          <a:p>
            <a:r>
              <a:rPr lang="en-AU" b="1"/>
              <a:t>Tell the students they are going to watch a short video about Aboriginal Cultural Burning and after the video they will respond to the questions on their sheet of paper. </a:t>
            </a:r>
            <a:endParaRPr lang="en-US" dirty="0"/>
          </a:p>
          <a:p>
            <a:endParaRPr lang="en-AU" dirty="0"/>
          </a:p>
          <a:p>
            <a:r>
              <a:rPr lang="en-AU" b="1"/>
              <a:t>Play the video ‘A Burning Question’. NB: The video cannot be embedded in the slide. Access the video here </a:t>
            </a:r>
            <a:r>
              <a:rPr lang="en-AU" b="1" u="sng" dirty="0">
                <a:hlinkClick r:id="rId3"/>
              </a:rPr>
              <a:t>https://www.abc.net.au/gardening/factsheets/a-burning-question-fire/12395700</a:t>
            </a:r>
            <a:endParaRPr lang="en-US" dirty="0"/>
          </a:p>
          <a:p>
            <a:endParaRPr lang="en-AU" dirty="0"/>
          </a:p>
          <a:p>
            <a:r>
              <a:rPr lang="en-AU" b="1"/>
              <a:t>Think – Pair- Share: After the video, give the students a few minutes to write their responses to each question. When finished, they can share their responses with the person next to them. </a:t>
            </a:r>
            <a:r>
              <a:rPr lang="en-US" b="1"/>
              <a:t>Encourage the students to listen actively to each other by tell them that when they have completed their conversations, you will ask some students to explain their partner’s thinking. </a:t>
            </a:r>
            <a:endParaRPr lang="en-US" dirty="0"/>
          </a:p>
          <a:p>
            <a:endParaRPr lang="en-US" dirty="0"/>
          </a:p>
          <a:p>
            <a:r>
              <a:rPr lang="en-AU" b="1"/>
              <a:t>Go around the class asking students to share one of the responses from their partner. Encourage the students to listen for similarities and differences to their own responses. </a:t>
            </a:r>
            <a:endParaRPr lang="en-US" dirty="0"/>
          </a:p>
          <a:p>
            <a:endParaRPr lang="en-AU" dirty="0"/>
          </a:p>
          <a:p>
            <a:r>
              <a:rPr lang="en-AU" b="1" dirty="0"/>
              <a:t>Students can then paste their sheet into their learning journal or write a short reflection on the video using the questions as prompts. </a:t>
            </a:r>
            <a:endParaRPr lang="en-AU" dirty="0"/>
          </a:p>
        </p:txBody>
      </p:sp>
      <p:sp>
        <p:nvSpPr>
          <p:cNvPr id="4" name="Slide Number Placeholder 3"/>
          <p:cNvSpPr>
            <a:spLocks noGrp="1"/>
          </p:cNvSpPr>
          <p:nvPr>
            <p:ph type="sldNum" sz="quarter" idx="5"/>
          </p:nvPr>
        </p:nvSpPr>
        <p:spPr/>
        <p:txBody>
          <a:bodyPr/>
          <a:lstStyle/>
          <a:p>
            <a:fld id="{9CF2F9CF-FD9A-408C-A3DA-6E0BCA5330BF}" type="slidenum">
              <a:rPr lang="en-AU" smtClean="0"/>
              <a:t>3</a:t>
            </a:fld>
            <a:endParaRPr lang="en-AU"/>
          </a:p>
        </p:txBody>
      </p:sp>
    </p:spTree>
    <p:extLst>
      <p:ext uri="{BB962C8B-B14F-4D97-AF65-F5344CB8AC3E}">
        <p14:creationId xmlns:p14="http://schemas.microsoft.com/office/powerpoint/2010/main" val="39636716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AU" b="1"/>
              <a:t>Organise the students into groups of 3 or 4. Tell the students, this will be their ‘research team’. </a:t>
            </a:r>
            <a:endParaRPr lang="en-US"/>
          </a:p>
          <a:p>
            <a:pPr>
              <a:defRPr/>
            </a:pPr>
            <a:endParaRPr lang="en-AU" dirty="0"/>
          </a:p>
          <a:p>
            <a:pPr>
              <a:defRPr/>
            </a:pPr>
            <a:r>
              <a:rPr lang="en-AU" b="1"/>
              <a:t>Tell the students: “You are going on a virtual field trip to Kuku-Yalanji Country in far north Queensland where you will meet Aboriginal cultural burning expert, Victor Steffensen. There are three research questions you need to find answers to on this field trip. You will record the answers in your field notes. NB: The research questions are on the next slide. </a:t>
            </a:r>
            <a:endParaRPr lang="en-US"/>
          </a:p>
          <a:p>
            <a:pPr>
              <a:defRPr/>
            </a:pPr>
            <a:endParaRPr lang="en-AU" dirty="0"/>
          </a:p>
          <a:p>
            <a:pPr>
              <a:defRPr/>
            </a:pPr>
            <a:r>
              <a:rPr lang="en-AU" b="1"/>
              <a:t>Tell the students to open a new page of their learning journal and write the heading ‘Field notes - Aboriginal Cultural Burning on Kuku-Yalanji Country’ </a:t>
            </a:r>
            <a:endParaRPr lang="en-AU"/>
          </a:p>
          <a:p>
            <a:pPr>
              <a:spcAft>
                <a:spcPts val="1200"/>
              </a:spcAft>
            </a:pPr>
            <a:endParaRPr lang="en-AU" sz="1800" b="1" dirty="0">
              <a:solidFill>
                <a:srgbClr val="000000"/>
              </a:solidFill>
              <a:effectLst/>
              <a:ea typeface="Times New Roman" panose="02020603050405020304" pitchFamily="18" charset="0"/>
              <a:cs typeface="Calibri" panose="020F0502020204030204" pitchFamily="34" charset="0"/>
            </a:endParaRPr>
          </a:p>
          <a:p>
            <a:pPr>
              <a:spcAft>
                <a:spcPts val="1200"/>
              </a:spcAft>
            </a:pPr>
            <a:endParaRPr lang="en-AU" sz="1800" b="1" dirty="0">
              <a:solidFill>
                <a:srgbClr val="000000"/>
              </a:solidFill>
              <a:effectLst/>
              <a:ea typeface="Times New Roman" panose="02020603050405020304" pitchFamily="18"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AU"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AU" dirty="0"/>
          </a:p>
        </p:txBody>
      </p:sp>
      <p:sp>
        <p:nvSpPr>
          <p:cNvPr id="4" name="Slide Number Placeholder 3"/>
          <p:cNvSpPr>
            <a:spLocks noGrp="1"/>
          </p:cNvSpPr>
          <p:nvPr>
            <p:ph type="sldNum" sz="quarter" idx="5"/>
          </p:nvPr>
        </p:nvSpPr>
        <p:spPr/>
        <p:txBody>
          <a:bodyPr/>
          <a:lstStyle/>
          <a:p>
            <a:fld id="{9CF2F9CF-FD9A-408C-A3DA-6E0BCA5330BF}" type="slidenum">
              <a:rPr lang="en-AU" smtClean="0"/>
              <a:t>4</a:t>
            </a:fld>
            <a:endParaRPr lang="en-AU"/>
          </a:p>
        </p:txBody>
      </p:sp>
    </p:spTree>
    <p:extLst>
      <p:ext uri="{BB962C8B-B14F-4D97-AF65-F5344CB8AC3E}">
        <p14:creationId xmlns:p14="http://schemas.microsoft.com/office/powerpoint/2010/main" val="35015963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AU" b="1">
                <a:solidFill>
                  <a:srgbClr val="000000"/>
                </a:solidFill>
              </a:rPr>
              <a:t>Link to video </a:t>
            </a:r>
            <a:r>
              <a:rPr lang="en-AU" b="1" dirty="0">
                <a:solidFill>
                  <a:srgbClr val="000000"/>
                </a:solidFill>
                <a:hlinkClick r:id="rId3"/>
              </a:rPr>
              <a:t>https://www.youtube.com/watch?v=d-9hmEiH828&amp;embeds_referring_euri=https%3A%2F%2Fhubblecontent.osi.office.net%2F&amp;source_ve_path=Mjg2NjY</a:t>
            </a:r>
            <a:endParaRPr lang="en-US">
              <a:solidFill>
                <a:srgbClr val="000000"/>
              </a:solidFill>
            </a:endParaRPr>
          </a:p>
          <a:p>
            <a:pPr>
              <a:defRPr/>
            </a:pPr>
            <a:endParaRPr lang="en-AU" dirty="0">
              <a:solidFill>
                <a:srgbClr val="000000"/>
              </a:solidFill>
            </a:endParaRPr>
          </a:p>
          <a:p>
            <a:pPr>
              <a:defRPr/>
            </a:pPr>
            <a:r>
              <a:rPr lang="en-AU" b="1">
                <a:solidFill>
                  <a:srgbClr val="000000"/>
                </a:solidFill>
              </a:rPr>
              <a:t>Play the video in three parts. Before playing each part, write the corresponding research question on the board and ask the students to write it into their learning journal. Tell the students that at the end of each part they will have the chance to discuss their field notes with the other members of their research team and add in anything they might have missed. NB: Advise students that they can record their field notes using both text and drawings.</a:t>
            </a:r>
            <a:endParaRPr lang="en-US">
              <a:solidFill>
                <a:srgbClr val="000000"/>
              </a:solidFill>
            </a:endParaRPr>
          </a:p>
          <a:p>
            <a:pPr>
              <a:defRPr/>
            </a:pPr>
            <a:endParaRPr lang="en-AU" dirty="0">
              <a:solidFill>
                <a:srgbClr val="000000"/>
              </a:solidFill>
            </a:endParaRPr>
          </a:p>
          <a:p>
            <a:pPr>
              <a:defRPr/>
            </a:pPr>
            <a:r>
              <a:rPr lang="en-AU" b="1">
                <a:solidFill>
                  <a:srgbClr val="000000"/>
                </a:solidFill>
              </a:rPr>
              <a:t>Part 1: 0:00 - 09.57 Question: How did Victor learn about Cultural Burning?</a:t>
            </a:r>
            <a:endParaRPr lang="en-US">
              <a:solidFill>
                <a:srgbClr val="000000"/>
              </a:solidFill>
            </a:endParaRPr>
          </a:p>
          <a:p>
            <a:pPr>
              <a:defRPr/>
            </a:pPr>
            <a:endParaRPr lang="en-AU" dirty="0">
              <a:solidFill>
                <a:srgbClr val="000000"/>
              </a:solidFill>
            </a:endParaRPr>
          </a:p>
          <a:p>
            <a:pPr>
              <a:defRPr/>
            </a:pPr>
            <a:r>
              <a:rPr lang="en-AU" b="1">
                <a:solidFill>
                  <a:srgbClr val="000000"/>
                </a:solidFill>
              </a:rPr>
              <a:t>Part 2: 09.57 - 20:17 Question: Why do Aboriginal people burn Country?    </a:t>
            </a:r>
            <a:endParaRPr lang="en-US">
              <a:solidFill>
                <a:srgbClr val="000000"/>
              </a:solidFill>
            </a:endParaRPr>
          </a:p>
          <a:p>
            <a:pPr>
              <a:defRPr/>
            </a:pPr>
            <a:endParaRPr lang="en-AU" dirty="0">
              <a:solidFill>
                <a:srgbClr val="000000"/>
              </a:solidFill>
            </a:endParaRPr>
          </a:p>
          <a:p>
            <a:pPr>
              <a:defRPr/>
            </a:pPr>
            <a:r>
              <a:rPr lang="en-AU" b="1">
                <a:solidFill>
                  <a:srgbClr val="000000"/>
                </a:solidFill>
              </a:rPr>
              <a:t>Part 3: 20:17 – Question: What is Victor hoping to achieve? </a:t>
            </a:r>
            <a:endParaRPr lang="en-US">
              <a:solidFill>
                <a:srgbClr val="000000"/>
              </a:solidFill>
            </a:endParaRPr>
          </a:p>
          <a:p>
            <a:pPr>
              <a:defRPr/>
            </a:pPr>
            <a:endParaRPr lang="en-AU" dirty="0">
              <a:solidFill>
                <a:srgbClr val="000000"/>
              </a:solidFill>
            </a:endParaRPr>
          </a:p>
          <a:p>
            <a:pPr>
              <a:defRPr/>
            </a:pPr>
            <a:r>
              <a:rPr lang="en-AU" b="1" dirty="0">
                <a:solidFill>
                  <a:srgbClr val="000000"/>
                </a:solidFill>
              </a:rPr>
              <a:t>At the end of the video, invite each research team to share their answers to each research question with the class. </a:t>
            </a:r>
            <a:endParaRPr lang="en-AU" dirty="0"/>
          </a:p>
        </p:txBody>
      </p:sp>
      <p:sp>
        <p:nvSpPr>
          <p:cNvPr id="4" name="Slide Number Placeholder 3"/>
          <p:cNvSpPr>
            <a:spLocks noGrp="1"/>
          </p:cNvSpPr>
          <p:nvPr>
            <p:ph type="sldNum" sz="quarter" idx="5"/>
          </p:nvPr>
        </p:nvSpPr>
        <p:spPr/>
        <p:txBody>
          <a:bodyPr/>
          <a:lstStyle/>
          <a:p>
            <a:fld id="{9CF2F9CF-FD9A-408C-A3DA-6E0BCA5330BF}" type="slidenum">
              <a:rPr lang="en-AU" smtClean="0"/>
              <a:t>5</a:t>
            </a:fld>
            <a:endParaRPr lang="en-AU"/>
          </a:p>
        </p:txBody>
      </p:sp>
    </p:spTree>
    <p:extLst>
      <p:ext uri="{BB962C8B-B14F-4D97-AF65-F5344CB8AC3E}">
        <p14:creationId xmlns:p14="http://schemas.microsoft.com/office/powerpoint/2010/main" val="28710192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t>Facilitate a short discussion about the difference between closed and open-ended questions. NB: Closed-ended questions can be answered with yes or no (e.g. Is cultural burning beneficial for plants and animals?). Open-ended questions cannot be answered with a yes or no and require the respondent to elaborate on their points (e.g. What are the benefits of cultural burning for plants and animals?). Open-ended questions usually start with who, what, where, when, why or how. </a:t>
            </a:r>
            <a:endParaRPr lang="en-US"/>
          </a:p>
          <a:p>
            <a:endParaRPr lang="en-AU" dirty="0"/>
          </a:p>
          <a:p>
            <a:r>
              <a:rPr lang="en-AU" b="1"/>
              <a:t>With the students still in their research teams, allow a few minutes for them to brainstorm open-ended questions for Victor. They can use their field notes for inspiration and record their questions on a large piece of paper. Explicitly instruct the students to be respectful and think carefully about whether Victor would be comfortable answering each question. </a:t>
            </a:r>
            <a:endParaRPr lang="en-US"/>
          </a:p>
          <a:p>
            <a:endParaRPr lang="en-AU" dirty="0"/>
          </a:p>
          <a:p>
            <a:r>
              <a:rPr lang="en-AU" b="1" dirty="0"/>
              <a:t>Students can then individually select their own top 5 questions from their group list and record them in their learning journals. </a:t>
            </a:r>
            <a:endParaRPr lang="en-AU" dirty="0"/>
          </a:p>
        </p:txBody>
      </p:sp>
      <p:sp>
        <p:nvSpPr>
          <p:cNvPr id="4" name="Slide Number Placeholder 3"/>
          <p:cNvSpPr>
            <a:spLocks noGrp="1"/>
          </p:cNvSpPr>
          <p:nvPr>
            <p:ph type="sldNum" sz="quarter" idx="5"/>
          </p:nvPr>
        </p:nvSpPr>
        <p:spPr/>
        <p:txBody>
          <a:bodyPr/>
          <a:lstStyle/>
          <a:p>
            <a:fld id="{9CF2F9CF-FD9A-408C-A3DA-6E0BCA5330BF}" type="slidenum">
              <a:rPr lang="en-AU" smtClean="0"/>
              <a:t>6</a:t>
            </a:fld>
            <a:endParaRPr lang="en-AU"/>
          </a:p>
        </p:txBody>
      </p:sp>
    </p:spTree>
    <p:extLst>
      <p:ext uri="{BB962C8B-B14F-4D97-AF65-F5344CB8AC3E}">
        <p14:creationId xmlns:p14="http://schemas.microsoft.com/office/powerpoint/2010/main" val="37569454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88343-4C28-492C-99A8-2D9200AE16F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a:extLst>
              <a:ext uri="{FF2B5EF4-FFF2-40B4-BE49-F238E27FC236}">
                <a16:creationId xmlns:a16="http://schemas.microsoft.com/office/drawing/2014/main" id="{B2D18D78-734C-4E79-A844-43136F313B5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1D9BBE73-5770-4720-8EB9-C6446A49C594}"/>
              </a:ext>
            </a:extLst>
          </p:cNvPr>
          <p:cNvSpPr>
            <a:spLocks noGrp="1"/>
          </p:cNvSpPr>
          <p:nvPr>
            <p:ph type="dt" sz="half" idx="10"/>
          </p:nvPr>
        </p:nvSpPr>
        <p:spPr/>
        <p:txBody>
          <a:bodyPr/>
          <a:lstStyle/>
          <a:p>
            <a:fld id="{B2510955-44AA-4A18-96B6-BDD1B31EADEC}" type="datetimeFigureOut">
              <a:rPr lang="en-AU" smtClean="0"/>
              <a:t>26/02/2025</a:t>
            </a:fld>
            <a:endParaRPr lang="en-AU"/>
          </a:p>
        </p:txBody>
      </p:sp>
      <p:sp>
        <p:nvSpPr>
          <p:cNvPr id="5" name="Footer Placeholder 4">
            <a:extLst>
              <a:ext uri="{FF2B5EF4-FFF2-40B4-BE49-F238E27FC236}">
                <a16:creationId xmlns:a16="http://schemas.microsoft.com/office/drawing/2014/main" id="{B8093A43-65D6-4971-AAFF-C2011C311B63}"/>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F34F3B01-2F9C-4793-892C-B2BAFDB3B044}"/>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20453586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2CD4C2-B499-49DC-903A-739A1743941E}"/>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FCE91E6A-D95C-4C61-AE47-4E21721463A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4462FC1E-8094-43A7-AD4D-E516DB3AE8EB}"/>
              </a:ext>
            </a:extLst>
          </p:cNvPr>
          <p:cNvSpPr>
            <a:spLocks noGrp="1"/>
          </p:cNvSpPr>
          <p:nvPr>
            <p:ph type="dt" sz="half" idx="10"/>
          </p:nvPr>
        </p:nvSpPr>
        <p:spPr/>
        <p:txBody>
          <a:bodyPr/>
          <a:lstStyle/>
          <a:p>
            <a:fld id="{B2510955-44AA-4A18-96B6-BDD1B31EADEC}" type="datetimeFigureOut">
              <a:rPr lang="en-AU" smtClean="0"/>
              <a:t>26/02/2025</a:t>
            </a:fld>
            <a:endParaRPr lang="en-AU"/>
          </a:p>
        </p:txBody>
      </p:sp>
      <p:sp>
        <p:nvSpPr>
          <p:cNvPr id="5" name="Footer Placeholder 4">
            <a:extLst>
              <a:ext uri="{FF2B5EF4-FFF2-40B4-BE49-F238E27FC236}">
                <a16:creationId xmlns:a16="http://schemas.microsoft.com/office/drawing/2014/main" id="{CAD1925D-9C00-43BA-914D-9B60B8307EBB}"/>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5AFE3309-3288-49DC-9202-7FA1E6BCDFD3}"/>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37839703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7B259C-3092-4ED5-AFF7-229725ABFB6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a:extLst>
              <a:ext uri="{FF2B5EF4-FFF2-40B4-BE49-F238E27FC236}">
                <a16:creationId xmlns:a16="http://schemas.microsoft.com/office/drawing/2014/main" id="{9E075434-D45B-47E7-940D-CDB71E415F1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F6D5D3E-F63D-40CD-8567-E827672519A5}"/>
              </a:ext>
            </a:extLst>
          </p:cNvPr>
          <p:cNvSpPr>
            <a:spLocks noGrp="1"/>
          </p:cNvSpPr>
          <p:nvPr>
            <p:ph type="dt" sz="half" idx="10"/>
          </p:nvPr>
        </p:nvSpPr>
        <p:spPr/>
        <p:txBody>
          <a:bodyPr/>
          <a:lstStyle/>
          <a:p>
            <a:fld id="{B2510955-44AA-4A18-96B6-BDD1B31EADEC}" type="datetimeFigureOut">
              <a:rPr lang="en-AU" smtClean="0"/>
              <a:t>26/02/2025</a:t>
            </a:fld>
            <a:endParaRPr lang="en-AU"/>
          </a:p>
        </p:txBody>
      </p:sp>
      <p:sp>
        <p:nvSpPr>
          <p:cNvPr id="5" name="Footer Placeholder 4">
            <a:extLst>
              <a:ext uri="{FF2B5EF4-FFF2-40B4-BE49-F238E27FC236}">
                <a16:creationId xmlns:a16="http://schemas.microsoft.com/office/drawing/2014/main" id="{11B5F6EF-70CF-41B7-9146-6E126B5B9DF5}"/>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733728F0-ABFF-48A4-9A46-F604AF6FE66C}"/>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36283364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2AFDE-84C5-4376-A959-1B1B5D757050}"/>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26589779-4B20-4C1D-8912-EF360277270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a:extLst>
              <a:ext uri="{FF2B5EF4-FFF2-40B4-BE49-F238E27FC236}">
                <a16:creationId xmlns:a16="http://schemas.microsoft.com/office/drawing/2014/main" id="{CF94FB9D-7C01-4CAA-9C28-206B99DCFEB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37B0C178-274A-4647-8B79-45BDA7E2C8C1}"/>
              </a:ext>
            </a:extLst>
          </p:cNvPr>
          <p:cNvSpPr>
            <a:spLocks noGrp="1"/>
          </p:cNvSpPr>
          <p:nvPr>
            <p:ph type="dt" sz="half" idx="10"/>
          </p:nvPr>
        </p:nvSpPr>
        <p:spPr/>
        <p:txBody>
          <a:bodyPr/>
          <a:lstStyle/>
          <a:p>
            <a:fld id="{B2510955-44AA-4A18-96B6-BDD1B31EADEC}" type="datetimeFigureOut">
              <a:rPr lang="en-AU" smtClean="0"/>
              <a:t>26/02/2025</a:t>
            </a:fld>
            <a:endParaRPr lang="en-AU"/>
          </a:p>
        </p:txBody>
      </p:sp>
      <p:sp>
        <p:nvSpPr>
          <p:cNvPr id="6" name="Footer Placeholder 5">
            <a:extLst>
              <a:ext uri="{FF2B5EF4-FFF2-40B4-BE49-F238E27FC236}">
                <a16:creationId xmlns:a16="http://schemas.microsoft.com/office/drawing/2014/main" id="{9AD8C572-0B90-4576-8184-E46F25F380FC}"/>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3D761243-FECF-4090-8CCB-ACA307AAD775}"/>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41996344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547481-656F-4A73-839C-7307344871CD}"/>
              </a:ext>
            </a:extLst>
          </p:cNvPr>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B15373E2-6D8E-4F24-9A2B-1929DE27FAF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365B34C-1731-4EFC-B448-8BE9C9C903C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a:extLst>
              <a:ext uri="{FF2B5EF4-FFF2-40B4-BE49-F238E27FC236}">
                <a16:creationId xmlns:a16="http://schemas.microsoft.com/office/drawing/2014/main" id="{7EF18989-E849-41CD-803E-480F3814BB1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A9B14B1-85B0-4AA2-94E6-E957E710312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A4DBEFE5-4A51-4DF0-B637-B2E9E46D16C8}"/>
              </a:ext>
            </a:extLst>
          </p:cNvPr>
          <p:cNvSpPr>
            <a:spLocks noGrp="1"/>
          </p:cNvSpPr>
          <p:nvPr>
            <p:ph type="dt" sz="half" idx="10"/>
          </p:nvPr>
        </p:nvSpPr>
        <p:spPr/>
        <p:txBody>
          <a:bodyPr/>
          <a:lstStyle/>
          <a:p>
            <a:fld id="{B2510955-44AA-4A18-96B6-BDD1B31EADEC}" type="datetimeFigureOut">
              <a:rPr lang="en-AU" smtClean="0"/>
              <a:t>26/02/2025</a:t>
            </a:fld>
            <a:endParaRPr lang="en-AU"/>
          </a:p>
        </p:txBody>
      </p:sp>
      <p:sp>
        <p:nvSpPr>
          <p:cNvPr id="8" name="Footer Placeholder 7">
            <a:extLst>
              <a:ext uri="{FF2B5EF4-FFF2-40B4-BE49-F238E27FC236}">
                <a16:creationId xmlns:a16="http://schemas.microsoft.com/office/drawing/2014/main" id="{BE40E237-8A66-4B05-8542-3E820BAA681E}"/>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CAF5E35D-F283-4BF1-9AD0-6792C6784CC7}"/>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41431721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610390-520E-49A1-90B0-0BDE08FDE645}"/>
              </a:ext>
            </a:extLst>
          </p:cNvPr>
          <p:cNvSpPr>
            <a:spLocks noGrp="1"/>
          </p:cNvSpPr>
          <p:nvPr>
            <p:ph type="title"/>
          </p:nvPr>
        </p:nvSpPr>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04700081-DA16-4014-AD5E-5D4D7C6C7F4E}"/>
              </a:ext>
            </a:extLst>
          </p:cNvPr>
          <p:cNvSpPr>
            <a:spLocks noGrp="1"/>
          </p:cNvSpPr>
          <p:nvPr>
            <p:ph type="dt" sz="half" idx="10"/>
          </p:nvPr>
        </p:nvSpPr>
        <p:spPr/>
        <p:txBody>
          <a:bodyPr/>
          <a:lstStyle/>
          <a:p>
            <a:fld id="{B2510955-44AA-4A18-96B6-BDD1B31EADEC}" type="datetimeFigureOut">
              <a:rPr lang="en-AU" smtClean="0"/>
              <a:t>26/02/2025</a:t>
            </a:fld>
            <a:endParaRPr lang="en-AU"/>
          </a:p>
        </p:txBody>
      </p:sp>
      <p:sp>
        <p:nvSpPr>
          <p:cNvPr id="4" name="Footer Placeholder 3">
            <a:extLst>
              <a:ext uri="{FF2B5EF4-FFF2-40B4-BE49-F238E27FC236}">
                <a16:creationId xmlns:a16="http://schemas.microsoft.com/office/drawing/2014/main" id="{15152427-FAD1-40A7-8C93-B3A06D4CE7E3}"/>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F641B77E-71D1-4C1C-86A5-746A2DEAD4C9}"/>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11706080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01A5A68-F4BA-490C-B94F-E5C2138CB7DD}"/>
              </a:ext>
            </a:extLst>
          </p:cNvPr>
          <p:cNvSpPr>
            <a:spLocks noGrp="1"/>
          </p:cNvSpPr>
          <p:nvPr>
            <p:ph type="dt" sz="half" idx="10"/>
          </p:nvPr>
        </p:nvSpPr>
        <p:spPr/>
        <p:txBody>
          <a:bodyPr/>
          <a:lstStyle/>
          <a:p>
            <a:fld id="{B2510955-44AA-4A18-96B6-BDD1B31EADEC}" type="datetimeFigureOut">
              <a:rPr lang="en-AU" smtClean="0"/>
              <a:t>26/02/2025</a:t>
            </a:fld>
            <a:endParaRPr lang="en-AU"/>
          </a:p>
        </p:txBody>
      </p:sp>
      <p:sp>
        <p:nvSpPr>
          <p:cNvPr id="3" name="Footer Placeholder 2">
            <a:extLst>
              <a:ext uri="{FF2B5EF4-FFF2-40B4-BE49-F238E27FC236}">
                <a16:creationId xmlns:a16="http://schemas.microsoft.com/office/drawing/2014/main" id="{D9296034-A152-49EB-BA33-F2A36CDB0591}"/>
              </a:ext>
            </a:extLst>
          </p:cNvPr>
          <p:cNvSpPr>
            <a:spLocks noGrp="1"/>
          </p:cNvSpPr>
          <p:nvPr>
            <p:ph type="ftr" sz="quarter" idx="11"/>
          </p:nvPr>
        </p:nvSpPr>
        <p:spPr/>
        <p:txBody>
          <a:bodyPr/>
          <a:lstStyle/>
          <a:p>
            <a:endParaRPr lang="en-AU"/>
          </a:p>
        </p:txBody>
      </p:sp>
      <p:sp>
        <p:nvSpPr>
          <p:cNvPr id="4" name="Slide Number Placeholder 3">
            <a:extLst>
              <a:ext uri="{FF2B5EF4-FFF2-40B4-BE49-F238E27FC236}">
                <a16:creationId xmlns:a16="http://schemas.microsoft.com/office/drawing/2014/main" id="{64E5640B-D98C-4EE9-BAE1-64A1DA05D346}"/>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34504465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6C3C0-EBE0-458D-9E8A-3BE51AC8237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a:extLst>
              <a:ext uri="{FF2B5EF4-FFF2-40B4-BE49-F238E27FC236}">
                <a16:creationId xmlns:a16="http://schemas.microsoft.com/office/drawing/2014/main" id="{8CC2E2F3-A03F-44A1-BCCD-86DB0263130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a:extLst>
              <a:ext uri="{FF2B5EF4-FFF2-40B4-BE49-F238E27FC236}">
                <a16:creationId xmlns:a16="http://schemas.microsoft.com/office/drawing/2014/main" id="{357C9D4C-DE07-47EB-A674-21262139B98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A645851-B391-4E1C-B0B6-C11729EB2106}"/>
              </a:ext>
            </a:extLst>
          </p:cNvPr>
          <p:cNvSpPr>
            <a:spLocks noGrp="1"/>
          </p:cNvSpPr>
          <p:nvPr>
            <p:ph type="dt" sz="half" idx="10"/>
          </p:nvPr>
        </p:nvSpPr>
        <p:spPr/>
        <p:txBody>
          <a:bodyPr/>
          <a:lstStyle/>
          <a:p>
            <a:fld id="{B2510955-44AA-4A18-96B6-BDD1B31EADEC}" type="datetimeFigureOut">
              <a:rPr lang="en-AU" smtClean="0"/>
              <a:t>26/02/2025</a:t>
            </a:fld>
            <a:endParaRPr lang="en-AU"/>
          </a:p>
        </p:txBody>
      </p:sp>
      <p:sp>
        <p:nvSpPr>
          <p:cNvPr id="6" name="Footer Placeholder 5">
            <a:extLst>
              <a:ext uri="{FF2B5EF4-FFF2-40B4-BE49-F238E27FC236}">
                <a16:creationId xmlns:a16="http://schemas.microsoft.com/office/drawing/2014/main" id="{279E9513-77D0-4481-814F-4120749514C8}"/>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BC6FCEE0-7A18-4C74-8BD9-77A8E0B788CD}"/>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25475983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DE35F-26E3-42B1-B8C9-7FED6E1785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97D59A93-BE13-4073-9C93-C7D0D07C426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F5B6CE3A-62D3-4AB6-A8F5-2A2FE1F2FBC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E3AF31C-27DE-4E27-AA7A-E964AE5392FC}"/>
              </a:ext>
            </a:extLst>
          </p:cNvPr>
          <p:cNvSpPr>
            <a:spLocks noGrp="1"/>
          </p:cNvSpPr>
          <p:nvPr>
            <p:ph type="dt" sz="half" idx="10"/>
          </p:nvPr>
        </p:nvSpPr>
        <p:spPr/>
        <p:txBody>
          <a:bodyPr/>
          <a:lstStyle/>
          <a:p>
            <a:fld id="{B2510955-44AA-4A18-96B6-BDD1B31EADEC}" type="datetimeFigureOut">
              <a:rPr lang="en-AU" smtClean="0"/>
              <a:t>26/02/2025</a:t>
            </a:fld>
            <a:endParaRPr lang="en-AU"/>
          </a:p>
        </p:txBody>
      </p:sp>
      <p:sp>
        <p:nvSpPr>
          <p:cNvPr id="6" name="Footer Placeholder 5">
            <a:extLst>
              <a:ext uri="{FF2B5EF4-FFF2-40B4-BE49-F238E27FC236}">
                <a16:creationId xmlns:a16="http://schemas.microsoft.com/office/drawing/2014/main" id="{7A7B0189-BFE4-486C-8003-FCF1146E77C6}"/>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069988AD-0F85-48E1-B97B-A6D2F1336798}"/>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13417691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E4105B-A98E-4D50-81E8-A45B26BF26DC}"/>
              </a:ext>
            </a:extLst>
          </p:cNvPr>
          <p:cNvSpPr>
            <a:spLocks noGrp="1"/>
          </p:cNvSpPr>
          <p:nvPr>
            <p:ph type="title"/>
          </p:nvPr>
        </p:nvSpPr>
        <p:spPr/>
        <p:txBody>
          <a:bodyPr/>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8C6F7FB5-20D2-4489-84B9-48BE3318121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2A26F17C-A974-4FCD-9C2C-62CAE16BABB2}"/>
              </a:ext>
            </a:extLst>
          </p:cNvPr>
          <p:cNvSpPr>
            <a:spLocks noGrp="1"/>
          </p:cNvSpPr>
          <p:nvPr>
            <p:ph type="dt" sz="half" idx="10"/>
          </p:nvPr>
        </p:nvSpPr>
        <p:spPr/>
        <p:txBody>
          <a:bodyPr/>
          <a:lstStyle/>
          <a:p>
            <a:fld id="{B2510955-44AA-4A18-96B6-BDD1B31EADEC}" type="datetimeFigureOut">
              <a:rPr lang="en-AU" smtClean="0"/>
              <a:t>26/02/2025</a:t>
            </a:fld>
            <a:endParaRPr lang="en-AU"/>
          </a:p>
        </p:txBody>
      </p:sp>
      <p:sp>
        <p:nvSpPr>
          <p:cNvPr id="5" name="Footer Placeholder 4">
            <a:extLst>
              <a:ext uri="{FF2B5EF4-FFF2-40B4-BE49-F238E27FC236}">
                <a16:creationId xmlns:a16="http://schemas.microsoft.com/office/drawing/2014/main" id="{756F8402-D38E-46B3-A16A-9F347FB4A1F4}"/>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922749F6-D06E-4C70-BAE4-DAA98F1303DD}"/>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6220598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C225795-F0D0-44E1-852A-28502A2CF31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37EAEB2D-1DA3-4ED1-B3C4-88751DBCD37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B95B1458-C0E9-48F8-B484-83A18168A0BD}"/>
              </a:ext>
            </a:extLst>
          </p:cNvPr>
          <p:cNvSpPr>
            <a:spLocks noGrp="1"/>
          </p:cNvSpPr>
          <p:nvPr>
            <p:ph type="dt" sz="half" idx="10"/>
          </p:nvPr>
        </p:nvSpPr>
        <p:spPr/>
        <p:txBody>
          <a:bodyPr/>
          <a:lstStyle/>
          <a:p>
            <a:fld id="{B2510955-44AA-4A18-96B6-BDD1B31EADEC}" type="datetimeFigureOut">
              <a:rPr lang="en-AU" smtClean="0"/>
              <a:t>26/02/2025</a:t>
            </a:fld>
            <a:endParaRPr lang="en-AU"/>
          </a:p>
        </p:txBody>
      </p:sp>
      <p:sp>
        <p:nvSpPr>
          <p:cNvPr id="5" name="Footer Placeholder 4">
            <a:extLst>
              <a:ext uri="{FF2B5EF4-FFF2-40B4-BE49-F238E27FC236}">
                <a16:creationId xmlns:a16="http://schemas.microsoft.com/office/drawing/2014/main" id="{944A62C3-4B53-4015-98CB-32BC818B1530}"/>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9FD2E113-9714-428F-B43E-BED88E423761}"/>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32218599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1C0A536-8024-4D6E-9EDA-57768530484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0417A250-B433-44DC-8398-9661E4E81AA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1D2E44D0-68F7-45D7-8EE9-8790874D2F5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510955-44AA-4A18-96B6-BDD1B31EADEC}" type="datetimeFigureOut">
              <a:rPr lang="en-AU" smtClean="0"/>
              <a:t>26/02/2025</a:t>
            </a:fld>
            <a:endParaRPr lang="en-AU"/>
          </a:p>
        </p:txBody>
      </p:sp>
      <p:sp>
        <p:nvSpPr>
          <p:cNvPr id="5" name="Footer Placeholder 4">
            <a:extLst>
              <a:ext uri="{FF2B5EF4-FFF2-40B4-BE49-F238E27FC236}">
                <a16:creationId xmlns:a16="http://schemas.microsoft.com/office/drawing/2014/main" id="{E191115C-1B6D-4C3A-AB45-EA04532AF10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a:extLst>
              <a:ext uri="{FF2B5EF4-FFF2-40B4-BE49-F238E27FC236}">
                <a16:creationId xmlns:a16="http://schemas.microsoft.com/office/drawing/2014/main" id="{298D19C9-A246-4ECA-BF72-EB4F423D304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784B90-3307-4741-B191-32AD9E13D9FC}" type="slidenum">
              <a:rPr lang="en-AU" smtClean="0"/>
              <a:t>‹#›</a:t>
            </a:fld>
            <a:endParaRPr lang="en-AU"/>
          </a:p>
        </p:txBody>
      </p:sp>
    </p:spTree>
    <p:extLst>
      <p:ext uri="{BB962C8B-B14F-4D97-AF65-F5344CB8AC3E}">
        <p14:creationId xmlns:p14="http://schemas.microsoft.com/office/powerpoint/2010/main" val="17324706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sv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eg"/><Relationship Id="rId7" Type="http://schemas.openxmlformats.org/officeDocument/2006/relationships/image" Target="../media/image8.sv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video" Target="https://www.youtube.com/embed/d-9hmEiH828?feature=oembed" TargetMode="External"/><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8.sv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2B728-A4D3-9DE7-EE2D-C0C5D3C95B0F}"/>
              </a:ext>
            </a:extLst>
          </p:cNvPr>
          <p:cNvSpPr>
            <a:spLocks noGrp="1"/>
          </p:cNvSpPr>
          <p:nvPr>
            <p:ph type="title"/>
          </p:nvPr>
        </p:nvSpPr>
        <p:spPr>
          <a:xfrm>
            <a:off x="4834172" y="719620"/>
            <a:ext cx="2223052" cy="1325563"/>
          </a:xfrm>
        </p:spPr>
        <p:txBody>
          <a:bodyPr>
            <a:normAutofit/>
          </a:bodyPr>
          <a:lstStyle/>
          <a:p>
            <a:r>
              <a:rPr lang="en-AU" sz="6000" b="1" dirty="0">
                <a:latin typeface="+mn-lt"/>
              </a:rPr>
              <a:t>Part 2</a:t>
            </a:r>
          </a:p>
        </p:txBody>
      </p:sp>
      <p:sp>
        <p:nvSpPr>
          <p:cNvPr id="3" name="Content Placeholder 2">
            <a:extLst>
              <a:ext uri="{FF2B5EF4-FFF2-40B4-BE49-F238E27FC236}">
                <a16:creationId xmlns:a16="http://schemas.microsoft.com/office/drawing/2014/main" id="{6C7206BB-8B20-3891-C1FE-BC2CD4BCC701}"/>
              </a:ext>
            </a:extLst>
          </p:cNvPr>
          <p:cNvSpPr>
            <a:spLocks noGrp="1"/>
          </p:cNvSpPr>
          <p:nvPr>
            <p:ph idx="1"/>
          </p:nvPr>
        </p:nvSpPr>
        <p:spPr>
          <a:xfrm>
            <a:off x="1465579" y="2045183"/>
            <a:ext cx="8960237" cy="4351338"/>
          </a:xfrm>
        </p:spPr>
        <p:txBody>
          <a:bodyPr>
            <a:normAutofit/>
          </a:bodyPr>
          <a:lstStyle/>
          <a:p>
            <a:pPr marL="0" indent="0" algn="ctr">
              <a:buNone/>
            </a:pPr>
            <a:r>
              <a:rPr lang="en-AU" sz="8000" b="1" dirty="0"/>
              <a:t>CARING FOR COUNTRY WITH </a:t>
            </a:r>
          </a:p>
          <a:p>
            <a:pPr marL="0" indent="0" algn="ctr">
              <a:buNone/>
            </a:pPr>
            <a:r>
              <a:rPr lang="en-AU" sz="8000" b="1" dirty="0"/>
              <a:t>CULTURAL BURNING</a:t>
            </a:r>
          </a:p>
        </p:txBody>
      </p:sp>
    </p:spTree>
    <p:extLst>
      <p:ext uri="{BB962C8B-B14F-4D97-AF65-F5344CB8AC3E}">
        <p14:creationId xmlns:p14="http://schemas.microsoft.com/office/powerpoint/2010/main" val="25993621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AA69385-F45F-8419-931D-BE3B6F65E22E}"/>
              </a:ext>
            </a:extLst>
          </p:cNvPr>
          <p:cNvSpPr txBox="1"/>
          <p:nvPr/>
        </p:nvSpPr>
        <p:spPr>
          <a:xfrm>
            <a:off x="3675346" y="2553936"/>
            <a:ext cx="6446554" cy="1384995"/>
          </a:xfrm>
          <a:prstGeom prst="rect">
            <a:avLst/>
          </a:prstGeom>
          <a:noFill/>
        </p:spPr>
        <p:txBody>
          <a:bodyPr wrap="square" rtlCol="0">
            <a:spAutoFit/>
          </a:bodyPr>
          <a:lstStyle/>
          <a:p>
            <a:r>
              <a:rPr lang="en-AU" sz="4200" b="1" dirty="0">
                <a:solidFill>
                  <a:schemeClr val="bg1"/>
                </a:solidFill>
              </a:rPr>
              <a:t>What do we know about </a:t>
            </a:r>
          </a:p>
          <a:p>
            <a:r>
              <a:rPr lang="en-AU" sz="4200" b="1" dirty="0">
                <a:solidFill>
                  <a:schemeClr val="bg1"/>
                </a:solidFill>
              </a:rPr>
              <a:t>Aboriginal Cultural Burning? </a:t>
            </a:r>
          </a:p>
        </p:txBody>
      </p:sp>
      <p:pic>
        <p:nvPicPr>
          <p:cNvPr id="5" name="Graphic 4" descr="Questions with solid fill">
            <a:extLst>
              <a:ext uri="{FF2B5EF4-FFF2-40B4-BE49-F238E27FC236}">
                <a16:creationId xmlns:a16="http://schemas.microsoft.com/office/drawing/2014/main" id="{968BE9E3-D5C9-38DC-902D-418D0209EB1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491510" y="2654516"/>
            <a:ext cx="1183836" cy="1183836"/>
          </a:xfrm>
          <a:prstGeom prst="rect">
            <a:avLst/>
          </a:prstGeom>
        </p:spPr>
      </p:pic>
    </p:spTree>
    <p:extLst>
      <p:ext uri="{BB962C8B-B14F-4D97-AF65-F5344CB8AC3E}">
        <p14:creationId xmlns:p14="http://schemas.microsoft.com/office/powerpoint/2010/main" val="26431179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AA82A27-3174-B49E-DDF3-B923691D54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8202" y="1765300"/>
            <a:ext cx="5915378" cy="3327400"/>
          </a:xfrm>
          <a:prstGeom prst="rect">
            <a:avLst/>
          </a:prstGeom>
        </p:spPr>
      </p:pic>
      <p:sp>
        <p:nvSpPr>
          <p:cNvPr id="7" name="Rectangle 6">
            <a:extLst>
              <a:ext uri="{FF2B5EF4-FFF2-40B4-BE49-F238E27FC236}">
                <a16:creationId xmlns:a16="http://schemas.microsoft.com/office/drawing/2014/main" id="{B6106142-B5AA-2EA2-BBCB-5A97F6A3585F}"/>
              </a:ext>
            </a:extLst>
          </p:cNvPr>
          <p:cNvSpPr/>
          <p:nvPr/>
        </p:nvSpPr>
        <p:spPr>
          <a:xfrm>
            <a:off x="6723944" y="368300"/>
            <a:ext cx="4706057" cy="612140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71450" indent="-171450">
              <a:buFont typeface="Arial" panose="020B0604020202020204" pitchFamily="34" charset="0"/>
              <a:buChar char="•"/>
            </a:pPr>
            <a:r>
              <a:rPr lang="en-US"/>
              <a:t>What burning question do you have? </a:t>
            </a:r>
          </a:p>
          <a:p>
            <a:pPr marL="171450" indent="-171450">
              <a:buFont typeface="Arial" panose="020B0604020202020204" pitchFamily="34" charset="0"/>
              <a:buChar char="•"/>
            </a:pPr>
            <a:endParaRPr lang="en-US">
              <a:cs typeface="Calibri"/>
            </a:endParaRPr>
          </a:p>
          <a:p>
            <a:pPr marL="0" indent="0">
              <a:buFont typeface="Arial" panose="020B0604020202020204" pitchFamily="34" charset="0"/>
              <a:buNone/>
            </a:pPr>
            <a:endParaRPr lang="en-US" dirty="0">
              <a:cs typeface="Calibri"/>
            </a:endParaRPr>
          </a:p>
        </p:txBody>
      </p:sp>
      <p:cxnSp>
        <p:nvCxnSpPr>
          <p:cNvPr id="9" name="Straight Connector 8">
            <a:extLst>
              <a:ext uri="{FF2B5EF4-FFF2-40B4-BE49-F238E27FC236}">
                <a16:creationId xmlns:a16="http://schemas.microsoft.com/office/drawing/2014/main" id="{4D83D266-2FF9-D488-4D88-4902E0F73ACA}"/>
              </a:ext>
            </a:extLst>
          </p:cNvPr>
          <p:cNvCxnSpPr>
            <a:stCxn id="7" idx="0"/>
            <a:endCxn id="7" idx="2"/>
          </p:cNvCxnSpPr>
          <p:nvPr/>
        </p:nvCxnSpPr>
        <p:spPr>
          <a:xfrm>
            <a:off x="9076973" y="368300"/>
            <a:ext cx="0" cy="6121400"/>
          </a:xfrm>
          <a:prstGeom prst="line">
            <a:avLst/>
          </a:prstGeom>
          <a:ln w="317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4B900A9-5E99-2B3F-1A71-3424E70D3316}"/>
              </a:ext>
            </a:extLst>
          </p:cNvPr>
          <p:cNvCxnSpPr>
            <a:stCxn id="7" idx="1"/>
            <a:endCxn id="7" idx="3"/>
          </p:cNvCxnSpPr>
          <p:nvPr/>
        </p:nvCxnSpPr>
        <p:spPr>
          <a:xfrm>
            <a:off x="6723944" y="3429000"/>
            <a:ext cx="4706057" cy="0"/>
          </a:xfrm>
          <a:prstGeom prst="line">
            <a:avLst/>
          </a:prstGeom>
          <a:ln w="3175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D1A02CA2-92B4-A3C1-52CA-8FAE0FACD50C}"/>
              </a:ext>
            </a:extLst>
          </p:cNvPr>
          <p:cNvSpPr txBox="1"/>
          <p:nvPr/>
        </p:nvSpPr>
        <p:spPr>
          <a:xfrm>
            <a:off x="6892573" y="368300"/>
            <a:ext cx="2242253" cy="646331"/>
          </a:xfrm>
          <a:prstGeom prst="rect">
            <a:avLst/>
          </a:prstGeom>
          <a:noFill/>
        </p:spPr>
        <p:txBody>
          <a:bodyPr wrap="square" rtlCol="0">
            <a:spAutoFit/>
          </a:bodyPr>
          <a:lstStyle/>
          <a:p>
            <a:r>
              <a:rPr lang="en-US" dirty="0"/>
              <a:t>What is the most important point?</a:t>
            </a:r>
            <a:endParaRPr lang="en-AU" dirty="0"/>
          </a:p>
        </p:txBody>
      </p:sp>
      <p:sp>
        <p:nvSpPr>
          <p:cNvPr id="15" name="TextBox 14">
            <a:extLst>
              <a:ext uri="{FF2B5EF4-FFF2-40B4-BE49-F238E27FC236}">
                <a16:creationId xmlns:a16="http://schemas.microsoft.com/office/drawing/2014/main" id="{72244DF8-6003-1EE7-19E1-135FD522A503}"/>
              </a:ext>
            </a:extLst>
          </p:cNvPr>
          <p:cNvSpPr txBox="1"/>
          <p:nvPr/>
        </p:nvSpPr>
        <p:spPr>
          <a:xfrm>
            <a:off x="9134826" y="388143"/>
            <a:ext cx="2295175" cy="646331"/>
          </a:xfrm>
          <a:prstGeom prst="rect">
            <a:avLst/>
          </a:prstGeom>
          <a:noFill/>
        </p:spPr>
        <p:txBody>
          <a:bodyPr wrap="square" rtlCol="0">
            <a:spAutoFit/>
          </a:bodyPr>
          <a:lstStyle/>
          <a:p>
            <a:r>
              <a:rPr lang="en-US" dirty="0"/>
              <a:t>What is something you found interesting? </a:t>
            </a:r>
            <a:endParaRPr lang="en-AU" dirty="0"/>
          </a:p>
        </p:txBody>
      </p:sp>
      <p:sp>
        <p:nvSpPr>
          <p:cNvPr id="16" name="TextBox 15">
            <a:extLst>
              <a:ext uri="{FF2B5EF4-FFF2-40B4-BE49-F238E27FC236}">
                <a16:creationId xmlns:a16="http://schemas.microsoft.com/office/drawing/2014/main" id="{5C3199EB-25D1-476D-C099-463C5A51656C}"/>
              </a:ext>
            </a:extLst>
          </p:cNvPr>
          <p:cNvSpPr txBox="1"/>
          <p:nvPr/>
        </p:nvSpPr>
        <p:spPr>
          <a:xfrm>
            <a:off x="6854473" y="3484433"/>
            <a:ext cx="2117372" cy="923330"/>
          </a:xfrm>
          <a:prstGeom prst="rect">
            <a:avLst/>
          </a:prstGeom>
          <a:noFill/>
        </p:spPr>
        <p:txBody>
          <a:bodyPr wrap="square" rtlCol="0">
            <a:spAutoFit/>
          </a:bodyPr>
          <a:lstStyle/>
          <a:p>
            <a:r>
              <a:rPr lang="en-US" dirty="0"/>
              <a:t>What is something you found difficult to understand? </a:t>
            </a:r>
            <a:endParaRPr lang="en-AU" dirty="0"/>
          </a:p>
        </p:txBody>
      </p:sp>
      <p:sp>
        <p:nvSpPr>
          <p:cNvPr id="17" name="TextBox 16">
            <a:extLst>
              <a:ext uri="{FF2B5EF4-FFF2-40B4-BE49-F238E27FC236}">
                <a16:creationId xmlns:a16="http://schemas.microsoft.com/office/drawing/2014/main" id="{1ADD8231-C948-24EE-C023-1130514B868B}"/>
              </a:ext>
            </a:extLst>
          </p:cNvPr>
          <p:cNvSpPr txBox="1"/>
          <p:nvPr/>
        </p:nvSpPr>
        <p:spPr>
          <a:xfrm>
            <a:off x="9218437" y="3484433"/>
            <a:ext cx="2070100" cy="923330"/>
          </a:xfrm>
          <a:prstGeom prst="rect">
            <a:avLst/>
          </a:prstGeom>
          <a:noFill/>
        </p:spPr>
        <p:txBody>
          <a:bodyPr wrap="square" rtlCol="0">
            <a:spAutoFit/>
          </a:bodyPr>
          <a:lstStyle/>
          <a:p>
            <a:r>
              <a:rPr lang="en-US" dirty="0"/>
              <a:t>What burning questions do you have? </a:t>
            </a:r>
            <a:endParaRPr lang="en-AU" dirty="0"/>
          </a:p>
        </p:txBody>
      </p:sp>
      <p:sp>
        <p:nvSpPr>
          <p:cNvPr id="21" name="TextBox 20">
            <a:extLst>
              <a:ext uri="{FF2B5EF4-FFF2-40B4-BE49-F238E27FC236}">
                <a16:creationId xmlns:a16="http://schemas.microsoft.com/office/drawing/2014/main" id="{A0027938-1822-E250-421F-9EECB75F155E}"/>
              </a:ext>
            </a:extLst>
          </p:cNvPr>
          <p:cNvSpPr txBox="1"/>
          <p:nvPr/>
        </p:nvSpPr>
        <p:spPr>
          <a:xfrm>
            <a:off x="578202" y="5397500"/>
            <a:ext cx="5746398" cy="1015663"/>
          </a:xfrm>
          <a:prstGeom prst="rect">
            <a:avLst/>
          </a:prstGeom>
          <a:noFill/>
        </p:spPr>
        <p:txBody>
          <a:bodyPr wrap="square" rtlCol="0">
            <a:spAutoFit/>
          </a:bodyPr>
          <a:lstStyle/>
          <a:p>
            <a:r>
              <a:rPr lang="en-AU" sz="1400" b="1" dirty="0"/>
              <a:t>Link to video </a:t>
            </a:r>
          </a:p>
          <a:p>
            <a:r>
              <a:rPr lang="en-AU" sz="1400" dirty="0"/>
              <a:t>https://www.abc.net.au/gardening/factsheets/a-burning-question-fire/12395700</a:t>
            </a:r>
          </a:p>
          <a:p>
            <a:endParaRPr lang="en-AU" dirty="0"/>
          </a:p>
        </p:txBody>
      </p:sp>
    </p:spTree>
    <p:extLst>
      <p:ext uri="{BB962C8B-B14F-4D97-AF65-F5344CB8AC3E}">
        <p14:creationId xmlns:p14="http://schemas.microsoft.com/office/powerpoint/2010/main" val="18982413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4098" name="Picture 2">
            <a:extLst>
              <a:ext uri="{FF2B5EF4-FFF2-40B4-BE49-F238E27FC236}">
                <a16:creationId xmlns:a16="http://schemas.microsoft.com/office/drawing/2014/main" id="{C16ECF4C-D5F2-C804-B109-0E70CAF64F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9709" y="591121"/>
            <a:ext cx="4400550" cy="2476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1EFF09B-BABC-7942-33A0-EF5A873B1594}"/>
              </a:ext>
            </a:extLst>
          </p:cNvPr>
          <p:cNvSpPr txBox="1"/>
          <p:nvPr/>
        </p:nvSpPr>
        <p:spPr>
          <a:xfrm>
            <a:off x="7299206" y="4523011"/>
            <a:ext cx="4599548" cy="1569660"/>
          </a:xfrm>
          <a:prstGeom prst="rect">
            <a:avLst/>
          </a:prstGeom>
          <a:noFill/>
        </p:spPr>
        <p:txBody>
          <a:bodyPr wrap="square" rtlCol="0">
            <a:spAutoFit/>
          </a:bodyPr>
          <a:lstStyle/>
          <a:p>
            <a:r>
              <a:rPr lang="en-AU" sz="3200" b="1" dirty="0">
                <a:solidFill>
                  <a:schemeClr val="bg1"/>
                </a:solidFill>
              </a:rPr>
              <a:t>Field Notes - Aboriginal Cultural Burning on </a:t>
            </a:r>
          </a:p>
          <a:p>
            <a:r>
              <a:rPr lang="en-AU" sz="3200" b="1" dirty="0">
                <a:solidFill>
                  <a:schemeClr val="bg1"/>
                </a:solidFill>
              </a:rPr>
              <a:t>Kuku-Yalanji Country </a:t>
            </a:r>
          </a:p>
        </p:txBody>
      </p:sp>
      <p:pic>
        <p:nvPicPr>
          <p:cNvPr id="10" name="Graphic 9" descr="Pencil">
            <a:extLst>
              <a:ext uri="{FF2B5EF4-FFF2-40B4-BE49-F238E27FC236}">
                <a16:creationId xmlns:a16="http://schemas.microsoft.com/office/drawing/2014/main" id="{BB681474-8892-621B-634B-2F23C4DB006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8641566">
            <a:off x="9197178" y="3450508"/>
            <a:ext cx="803603" cy="803603"/>
          </a:xfrm>
          <a:prstGeom prst="rect">
            <a:avLst/>
          </a:prstGeom>
        </p:spPr>
      </p:pic>
      <p:pic>
        <p:nvPicPr>
          <p:cNvPr id="11" name="Graphic 10" descr="Closed book">
            <a:extLst>
              <a:ext uri="{FF2B5EF4-FFF2-40B4-BE49-F238E27FC236}">
                <a16:creationId xmlns:a16="http://schemas.microsoft.com/office/drawing/2014/main" id="{D21C4B92-6AD8-B75B-FA9D-8798161A436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496097" y="3365376"/>
            <a:ext cx="1083372" cy="1083372"/>
          </a:xfrm>
          <a:prstGeom prst="rect">
            <a:avLst/>
          </a:prstGeom>
        </p:spPr>
      </p:pic>
      <p:pic>
        <p:nvPicPr>
          <p:cNvPr id="14" name="Picture 2" descr="Map of Indigenous Australia | AIATSIS">
            <a:extLst>
              <a:ext uri="{FF2B5EF4-FFF2-40B4-BE49-F238E27FC236}">
                <a16:creationId xmlns:a16="http://schemas.microsoft.com/office/drawing/2014/main" id="{FBB5C9B4-E7E6-1906-4ABD-F0BAE2AC3E5B}"/>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 r="400"/>
          <a:stretch/>
        </p:blipFill>
        <p:spPr bwMode="auto">
          <a:xfrm>
            <a:off x="513482" y="591121"/>
            <a:ext cx="6389527" cy="5714819"/>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Arrow Connector 6">
            <a:extLst>
              <a:ext uri="{FF2B5EF4-FFF2-40B4-BE49-F238E27FC236}">
                <a16:creationId xmlns:a16="http://schemas.microsoft.com/office/drawing/2014/main" id="{6403545F-4F66-AACB-AEB7-C45753244D50}"/>
              </a:ext>
            </a:extLst>
          </p:cNvPr>
          <p:cNvCxnSpPr>
            <a:cxnSpLocks/>
          </p:cNvCxnSpPr>
          <p:nvPr/>
        </p:nvCxnSpPr>
        <p:spPr>
          <a:xfrm flipH="1">
            <a:off x="5576443" y="1791271"/>
            <a:ext cx="2653131" cy="0"/>
          </a:xfrm>
          <a:prstGeom prst="straightConnector1">
            <a:avLst/>
          </a:prstGeom>
          <a:ln w="155575">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752271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2" name="Online Media 1" title="How Indigenous fire management practices could protect bushland | Australian Story">
            <a:hlinkClick r:id="" action="ppaction://media"/>
            <a:extLst>
              <a:ext uri="{FF2B5EF4-FFF2-40B4-BE49-F238E27FC236}">
                <a16:creationId xmlns:a16="http://schemas.microsoft.com/office/drawing/2014/main" id="{18AFC6FF-6102-D8B1-9923-835D6ABB2B8C}"/>
              </a:ext>
            </a:extLst>
          </p:cNvPr>
          <p:cNvPicPr>
            <a:picLocks noRot="1" noChangeAspect="1"/>
          </p:cNvPicPr>
          <p:nvPr>
            <a:videoFile r:link="rId1"/>
          </p:nvPr>
        </p:nvPicPr>
        <p:blipFill>
          <a:blip r:embed="rId4"/>
          <a:stretch>
            <a:fillRect/>
          </a:stretch>
        </p:blipFill>
        <p:spPr>
          <a:xfrm>
            <a:off x="26988" y="0"/>
            <a:ext cx="12138025" cy="6858000"/>
          </a:xfrm>
          <a:prstGeom prst="rect">
            <a:avLst/>
          </a:prstGeom>
        </p:spPr>
      </p:pic>
    </p:spTree>
    <p:extLst>
      <p:ext uri="{BB962C8B-B14F-4D97-AF65-F5344CB8AC3E}">
        <p14:creationId xmlns:p14="http://schemas.microsoft.com/office/powerpoint/2010/main" val="3003853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57B2AD4E-F1A9-A0B9-1087-C45963457989}"/>
              </a:ext>
            </a:extLst>
          </p:cNvPr>
          <p:cNvSpPr txBox="1"/>
          <p:nvPr/>
        </p:nvSpPr>
        <p:spPr>
          <a:xfrm>
            <a:off x="5626100" y="1325353"/>
            <a:ext cx="6219357" cy="3693319"/>
          </a:xfrm>
          <a:prstGeom prst="rect">
            <a:avLst/>
          </a:prstGeom>
          <a:noFill/>
        </p:spPr>
        <p:txBody>
          <a:bodyPr wrap="square" rtlCol="0">
            <a:spAutoFit/>
          </a:bodyPr>
          <a:lstStyle/>
          <a:p>
            <a:r>
              <a:rPr lang="en-AU" sz="2500" b="1" dirty="0"/>
              <a:t>An important skill for any researcher is being able to ask good </a:t>
            </a:r>
            <a:r>
              <a:rPr lang="en-AU" sz="2500" b="1" dirty="0">
                <a:solidFill>
                  <a:schemeClr val="accent1">
                    <a:lumMod val="75000"/>
                  </a:schemeClr>
                </a:solidFill>
              </a:rPr>
              <a:t>open-ended questions</a:t>
            </a:r>
            <a:r>
              <a:rPr lang="en-AU" sz="2500" b="1" dirty="0"/>
              <a:t>. </a:t>
            </a:r>
          </a:p>
          <a:p>
            <a:endParaRPr lang="en-AU" sz="1000" b="1" dirty="0"/>
          </a:p>
          <a:p>
            <a:endParaRPr lang="en-AU" sz="100" b="1" dirty="0"/>
          </a:p>
          <a:p>
            <a:r>
              <a:rPr lang="en-AU" sz="2500" b="1" dirty="0"/>
              <a:t>If you had the chance to interview Victor, what questions would you ask him? </a:t>
            </a:r>
          </a:p>
          <a:p>
            <a:endParaRPr lang="en-AU" sz="1000" b="1" dirty="0"/>
          </a:p>
          <a:p>
            <a:r>
              <a:rPr lang="en-AU" sz="2500" b="1" dirty="0"/>
              <a:t>Brainstorm open-ended questions for Victor in your research teams. </a:t>
            </a:r>
          </a:p>
          <a:p>
            <a:endParaRPr lang="en-AU" sz="500" b="1" dirty="0"/>
          </a:p>
          <a:p>
            <a:r>
              <a:rPr lang="en-AU" sz="2500" b="1" dirty="0"/>
              <a:t>Write down your top 5 questions in your learning journal. </a:t>
            </a:r>
          </a:p>
        </p:txBody>
      </p:sp>
      <p:sp>
        <p:nvSpPr>
          <p:cNvPr id="16" name="Rectangle: Rounded Corners 15">
            <a:extLst>
              <a:ext uri="{FF2B5EF4-FFF2-40B4-BE49-F238E27FC236}">
                <a16:creationId xmlns:a16="http://schemas.microsoft.com/office/drawing/2014/main" id="{CB606F33-6F3A-E5D7-6568-994FE952EBC9}"/>
              </a:ext>
            </a:extLst>
          </p:cNvPr>
          <p:cNvSpPr/>
          <p:nvPr/>
        </p:nvSpPr>
        <p:spPr>
          <a:xfrm>
            <a:off x="305486" y="5425147"/>
            <a:ext cx="1699489" cy="122266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3600" b="1" dirty="0"/>
              <a:t>WHO</a:t>
            </a:r>
          </a:p>
        </p:txBody>
      </p:sp>
      <p:sp>
        <p:nvSpPr>
          <p:cNvPr id="17" name="Rectangle: Rounded Corners 16">
            <a:extLst>
              <a:ext uri="{FF2B5EF4-FFF2-40B4-BE49-F238E27FC236}">
                <a16:creationId xmlns:a16="http://schemas.microsoft.com/office/drawing/2014/main" id="{BDCCA95A-93D1-3555-8EA3-8C2F697F4802}"/>
              </a:ext>
            </a:extLst>
          </p:cNvPr>
          <p:cNvSpPr/>
          <p:nvPr/>
        </p:nvSpPr>
        <p:spPr>
          <a:xfrm>
            <a:off x="2191074" y="5463824"/>
            <a:ext cx="1699489" cy="118398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3600" b="1" dirty="0"/>
              <a:t>WHAT</a:t>
            </a:r>
          </a:p>
        </p:txBody>
      </p:sp>
      <p:sp>
        <p:nvSpPr>
          <p:cNvPr id="18" name="Rectangle: Rounded Corners 17">
            <a:extLst>
              <a:ext uri="{FF2B5EF4-FFF2-40B4-BE49-F238E27FC236}">
                <a16:creationId xmlns:a16="http://schemas.microsoft.com/office/drawing/2014/main" id="{23725ECD-A3CB-2724-0EF8-AA0830CFA951}"/>
              </a:ext>
            </a:extLst>
          </p:cNvPr>
          <p:cNvSpPr/>
          <p:nvPr/>
        </p:nvSpPr>
        <p:spPr>
          <a:xfrm>
            <a:off x="4076662" y="5483163"/>
            <a:ext cx="2112387" cy="118398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3600" b="1" dirty="0"/>
              <a:t>WHERE</a:t>
            </a:r>
          </a:p>
        </p:txBody>
      </p:sp>
      <p:sp>
        <p:nvSpPr>
          <p:cNvPr id="19" name="Rectangle: Rounded Corners 18">
            <a:extLst>
              <a:ext uri="{FF2B5EF4-FFF2-40B4-BE49-F238E27FC236}">
                <a16:creationId xmlns:a16="http://schemas.microsoft.com/office/drawing/2014/main" id="{F5F0961B-E40F-8AFF-42C3-FB53401CFE1A}"/>
              </a:ext>
            </a:extLst>
          </p:cNvPr>
          <p:cNvSpPr/>
          <p:nvPr/>
        </p:nvSpPr>
        <p:spPr>
          <a:xfrm>
            <a:off x="6375149" y="5521839"/>
            <a:ext cx="1781246" cy="1145309"/>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3600" b="1" dirty="0"/>
              <a:t>WHEN</a:t>
            </a:r>
          </a:p>
        </p:txBody>
      </p:sp>
      <p:sp>
        <p:nvSpPr>
          <p:cNvPr id="20" name="Rectangle: Rounded Corners 19">
            <a:extLst>
              <a:ext uri="{FF2B5EF4-FFF2-40B4-BE49-F238E27FC236}">
                <a16:creationId xmlns:a16="http://schemas.microsoft.com/office/drawing/2014/main" id="{D0B46E84-575B-81EF-A438-ACECADE8E3F9}"/>
              </a:ext>
            </a:extLst>
          </p:cNvPr>
          <p:cNvSpPr/>
          <p:nvPr/>
        </p:nvSpPr>
        <p:spPr>
          <a:xfrm>
            <a:off x="8365587" y="5521838"/>
            <a:ext cx="1635339" cy="1145309"/>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3600" b="1" dirty="0"/>
              <a:t>WHY</a:t>
            </a:r>
          </a:p>
        </p:txBody>
      </p:sp>
      <p:sp>
        <p:nvSpPr>
          <p:cNvPr id="22" name="Rectangle: Rounded Corners 21">
            <a:extLst>
              <a:ext uri="{FF2B5EF4-FFF2-40B4-BE49-F238E27FC236}">
                <a16:creationId xmlns:a16="http://schemas.microsoft.com/office/drawing/2014/main" id="{9BD1D1E0-AFAB-C7E3-1826-F5B7316AE3A7}"/>
              </a:ext>
            </a:extLst>
          </p:cNvPr>
          <p:cNvSpPr/>
          <p:nvPr/>
        </p:nvSpPr>
        <p:spPr>
          <a:xfrm>
            <a:off x="10210118" y="5519177"/>
            <a:ext cx="1635339" cy="1145309"/>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3600" b="1" dirty="0"/>
              <a:t>HOW</a:t>
            </a:r>
          </a:p>
        </p:txBody>
      </p:sp>
      <p:pic>
        <p:nvPicPr>
          <p:cNvPr id="1028" name="Picture 4" descr="Fighting fire with fire - ABC News (Australian Broadcasting Corporation)">
            <a:extLst>
              <a:ext uri="{FF2B5EF4-FFF2-40B4-BE49-F238E27FC236}">
                <a16:creationId xmlns:a16="http://schemas.microsoft.com/office/drawing/2014/main" id="{94646805-9ADD-4DEB-7CB5-EE4E31A4E9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542" y="1437141"/>
            <a:ext cx="5061545" cy="337615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4AF6B4FB-FD3E-A62D-2606-9ED8CA79CF3A}"/>
              </a:ext>
            </a:extLst>
          </p:cNvPr>
          <p:cNvSpPr txBox="1"/>
          <p:nvPr/>
        </p:nvSpPr>
        <p:spPr>
          <a:xfrm>
            <a:off x="4174538" y="361620"/>
            <a:ext cx="7332684" cy="754053"/>
          </a:xfrm>
          <a:prstGeom prst="rect">
            <a:avLst/>
          </a:prstGeom>
          <a:noFill/>
        </p:spPr>
        <p:txBody>
          <a:bodyPr wrap="square" rtlCol="0">
            <a:spAutoFit/>
          </a:bodyPr>
          <a:lstStyle/>
          <a:p>
            <a:r>
              <a:rPr lang="en-AU" sz="4300" b="1" dirty="0">
                <a:solidFill>
                  <a:schemeClr val="bg1"/>
                </a:solidFill>
              </a:rPr>
              <a:t>Curious questions</a:t>
            </a:r>
          </a:p>
        </p:txBody>
      </p:sp>
      <p:pic>
        <p:nvPicPr>
          <p:cNvPr id="3" name="Graphic 2" descr="Pencil">
            <a:extLst>
              <a:ext uri="{FF2B5EF4-FFF2-40B4-BE49-F238E27FC236}">
                <a16:creationId xmlns:a16="http://schemas.microsoft.com/office/drawing/2014/main" id="{7DE3D583-6F2B-3606-32EF-A113F75ECCF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8641566">
            <a:off x="3488760" y="313410"/>
            <a:ext cx="803603" cy="803603"/>
          </a:xfrm>
          <a:prstGeom prst="rect">
            <a:avLst/>
          </a:prstGeom>
        </p:spPr>
      </p:pic>
      <p:pic>
        <p:nvPicPr>
          <p:cNvPr id="4" name="Graphic 3" descr="Closed book">
            <a:extLst>
              <a:ext uri="{FF2B5EF4-FFF2-40B4-BE49-F238E27FC236}">
                <a16:creationId xmlns:a16="http://schemas.microsoft.com/office/drawing/2014/main" id="{551C8A12-FC95-D07E-0F6E-38755A7ACC86}"/>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656381" y="77366"/>
            <a:ext cx="1234182" cy="1234182"/>
          </a:xfrm>
          <a:prstGeom prst="rect">
            <a:avLst/>
          </a:prstGeom>
        </p:spPr>
      </p:pic>
    </p:spTree>
    <p:extLst>
      <p:ext uri="{BB962C8B-B14F-4D97-AF65-F5344CB8AC3E}">
        <p14:creationId xmlns:p14="http://schemas.microsoft.com/office/powerpoint/2010/main" val="7676137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16519</TotalTime>
  <Words>898</Words>
  <Application>Microsoft Office PowerPoint</Application>
  <PresentationFormat>Widescreen</PresentationFormat>
  <Paragraphs>70</Paragraphs>
  <Slides>6</Slides>
  <Notes>6</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Times New Roman</vt:lpstr>
      <vt:lpstr>Office Theme</vt:lpstr>
      <vt:lpstr>Part 2</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ABORIGINAL CULTURAL BURNING</dc:title>
  <dc:creator>towers briony</dc:creator>
  <cp:lastModifiedBy>Chris Bordignon</cp:lastModifiedBy>
  <cp:revision>150</cp:revision>
  <dcterms:created xsi:type="dcterms:W3CDTF">2022-04-12T03:09:43Z</dcterms:created>
  <dcterms:modified xsi:type="dcterms:W3CDTF">2025-02-25T23:22:11Z</dcterms:modified>
</cp:coreProperties>
</file>